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0" r:id="rId5"/>
    <p:sldId id="299" r:id="rId6"/>
    <p:sldId id="300" r:id="rId7"/>
    <p:sldId id="301" r:id="rId8"/>
    <p:sldId id="284" r:id="rId9"/>
    <p:sldId id="302" r:id="rId10"/>
    <p:sldId id="269" r:id="rId11"/>
  </p:sldIdLst>
  <p:sldSz cx="9144000" cy="6858000" type="screen4x3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19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34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15" autoAdjust="0"/>
  </p:normalViewPr>
  <p:slideViewPr>
    <p:cSldViewPr snapToGrid="0" snapToObjects="1">
      <p:cViewPr varScale="1">
        <p:scale>
          <a:sx n="94" d="100"/>
          <a:sy n="94" d="100"/>
        </p:scale>
        <p:origin x="164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5" d="100"/>
          <a:sy n="65" d="100"/>
        </p:scale>
        <p:origin x="-2772" y="-108"/>
      </p:cViewPr>
      <p:guideLst>
        <p:guide orient="horz" pos="2932"/>
        <p:guide pos="219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FBCD4CE7-73B2-E34F-9976-6E79729DD88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F61B3E77-86ED-4F49-A74E-C9BDA46D5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106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21E84F43-C099-CD42-8479-8B47D1E52BB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CA75D839-0478-8048-962D-87436CBC2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892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 other year since 2005;</a:t>
            </a:r>
            <a:r>
              <a:rPr lang="en-US" baseline="0" dirty="0" smtClean="0"/>
              <a:t> 8</a:t>
            </a:r>
            <a:r>
              <a:rPr lang="en-US" baseline="30000" dirty="0" smtClean="0"/>
              <a:t>th</a:t>
            </a:r>
            <a:r>
              <a:rPr lang="en-US" baseline="0" dirty="0" smtClean="0"/>
              <a:t> survey</a:t>
            </a:r>
          </a:p>
          <a:p>
            <a:r>
              <a:rPr lang="en-US" baseline="0" dirty="0" err="1" smtClean="0"/>
              <a:t>Approx</a:t>
            </a:r>
            <a:r>
              <a:rPr lang="en-US" baseline="0" dirty="0" smtClean="0"/>
              <a:t> 50 questions – mostly Likert scale 1-5; some text</a:t>
            </a:r>
          </a:p>
          <a:p>
            <a:r>
              <a:rPr lang="en-US" baseline="0" dirty="0" smtClean="0"/>
              <a:t>Slice by </a:t>
            </a:r>
            <a:r>
              <a:rPr lang="en-US" baseline="0" dirty="0" err="1" smtClean="0"/>
              <a:t>prog</a:t>
            </a:r>
            <a:r>
              <a:rPr lang="en-US" baseline="0" dirty="0" smtClean="0"/>
              <a:t>/spec, enrollment status, gender, race, citizenship, </a:t>
            </a:r>
            <a:r>
              <a:rPr lang="en-US" baseline="0" dirty="0" err="1" smtClean="0"/>
              <a:t>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5D839-0478-8048-962D-87436CBC20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85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5D839-0478-8048-962D-87436CBC20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05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5D839-0478-8048-962D-87436CBC20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269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5D839-0478-8048-962D-87436CBC20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01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5D839-0478-8048-962D-87436CBC20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22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5D839-0478-8048-962D-87436CBC206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10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5D839-0478-8048-962D-87436CBC206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02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5D839-0478-8048-962D-87436CBC206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24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6080E-89C3-4A41-8601-85149EA48185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30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F6DC8C-637A-425E-9FB2-CBAD49F7E7CA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35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016C6B-C0C2-4DAD-8F6C-CE51489E8865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50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13CF3DB-A0CB-4EFF-9AD0-CF2AF9ADA839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7496BEE-5B6E-40ED-811D-B3A12B8C81F0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1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3BC6C-DCAD-4B50-82FC-054B6447C934}" type="datetime1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3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32C099-DA4E-4239-999A-57325B376491}" type="datetime1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0677330-4056-42C7-95D5-9CE4038842F7}" type="datetime1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39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D89220-C0A1-446E-97B6-6A89C29D0588}" type="datetime1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20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44036-06BC-48AE-AFF5-CA1542C82802}" type="datetime1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42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858EB2-1960-4054-A3E2-ECF40D49A73D}" type="datetime1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67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65260"/>
            <a:ext cx="9153525" cy="400986"/>
          </a:xfrm>
          <a:prstGeom prst="rect">
            <a:avLst/>
          </a:prstGeom>
          <a:solidFill>
            <a:srgbClr val="570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1" descr="wagner_white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34" y="6545102"/>
            <a:ext cx="163988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800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Student Survey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18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F13A00A0-0231-404B-9BDB-2C404A32F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38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7834A9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-12700" y="2001838"/>
            <a:ext cx="4205288" cy="3200400"/>
          </a:xfrm>
          <a:prstGeom prst="rect">
            <a:avLst/>
          </a:prstGeom>
          <a:solidFill>
            <a:srgbClr val="57068C"/>
          </a:solidFill>
          <a:ln>
            <a:noFill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 bwMode="auto">
          <a:xfrm>
            <a:off x="139423" y="2492376"/>
            <a:ext cx="3872024" cy="181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457200" rtl="0" eaLnBrk="1" latinLnBrk="0" hangingPunct="1">
              <a:defRPr sz="1100" kern="120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2019 Survey on the Student Experience at NYU Wagner </a:t>
            </a:r>
          </a:p>
        </p:txBody>
      </p:sp>
      <p:sp>
        <p:nvSpPr>
          <p:cNvPr id="11" name="Text Placeholder 3"/>
          <p:cNvSpPr txBox="1">
            <a:spLocks/>
          </p:cNvSpPr>
          <p:nvPr/>
        </p:nvSpPr>
        <p:spPr bwMode="auto">
          <a:xfrm>
            <a:off x="120950" y="4583606"/>
            <a:ext cx="3872025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sz="1100" dirty="0" smtClean="0">
                <a:solidFill>
                  <a:schemeClr val="bg1"/>
                </a:solidFill>
                <a:latin typeface="Arial" charset="0"/>
              </a:rPr>
              <a:t>April 30, 2019</a:t>
            </a:r>
            <a:endParaRPr 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2" name="Picture 6" descr="wagner_whit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2236788"/>
            <a:ext cx="163988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8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Focus Areas as a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Result of This </a:t>
            </a:r>
            <a:r>
              <a:rPr lang="en-US" dirty="0">
                <a:solidFill>
                  <a:srgbClr val="C00000"/>
                </a:solidFill>
              </a:rPr>
              <a:t>S</a:t>
            </a:r>
            <a:r>
              <a:rPr lang="en-US" dirty="0" smtClean="0">
                <a:solidFill>
                  <a:srgbClr val="C00000"/>
                </a:solidFill>
              </a:rPr>
              <a:t>urvey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7127"/>
            <a:ext cx="8229600" cy="4285674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Informal faculty/student interaction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 needed to make decisions about academic programs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 Space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Student Groups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Classrooms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8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Survey Background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9040"/>
            <a:ext cx="8229600" cy="491712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Goal 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Better understand Wagner student experience, track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progress (since 2005),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focus attention where needed</a:t>
            </a:r>
          </a:p>
          <a:p>
            <a:pPr marL="0" indent="0">
              <a:buNone/>
            </a:pP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Target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 Masters students enrolled prior to Spring 2019</a:t>
            </a:r>
          </a:p>
          <a:p>
            <a:pPr marL="0" indent="0">
              <a:buNone/>
            </a:pP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Administration</a:t>
            </a:r>
          </a:p>
          <a:p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Qualtrics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; Mobile friendly; Anonymous and confidential</a:t>
            </a:r>
          </a:p>
          <a:p>
            <a:pPr marL="0" indent="0">
              <a:buNone/>
            </a:pP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Response Rate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63%; Proportionately representative</a:t>
            </a:r>
          </a:p>
          <a:p>
            <a:pPr marL="0" indent="0">
              <a:buNone/>
            </a:pP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Responses Tabulated by Program, Specialization, Demographics, etc.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Not many differences across these groups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21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e’re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oing </a:t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articularly Well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062445"/>
              </p:ext>
            </p:extLst>
          </p:nvPr>
        </p:nvGraphicFramePr>
        <p:xfrm>
          <a:off x="457200" y="1615440"/>
          <a:ext cx="8229600" cy="41351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711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7024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Having a highly diverse group of students under one roof adds to the value of my Wagner experience </a:t>
                      </a:r>
                      <a:endParaRPr lang="en-US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92%</a:t>
                      </a:r>
                      <a:endParaRPr lang="en-US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70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would recommend NYU Wagner to a friend interested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 career in public service</a:t>
                      </a:r>
                      <a:endParaRPr lang="en-US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88%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259831"/>
                  </a:ext>
                </a:extLst>
              </a:tr>
              <a:tr h="8270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find that NYU Wagner staff are responsive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student questions and concerns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87%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279301"/>
                  </a:ext>
                </a:extLst>
              </a:tr>
              <a:tr h="827024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believe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that the NYU Wagner degree I am pursuing will help me in my career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702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NYU Wagner faculty seems genuinely concerned with students’ intellectual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en-US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570711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9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What We’re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oing </a:t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articularly Well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(cont.)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369069"/>
              </p:ext>
            </p:extLst>
          </p:nvPr>
        </p:nvGraphicFramePr>
        <p:xfrm>
          <a:off x="457200" y="1610360"/>
          <a:ext cx="8229600" cy="38303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709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7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932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learning how to gather, assess and use evidence for problem-solving</a:t>
                      </a:r>
                      <a:r>
                        <a:rPr lang="en-US" sz="20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decision-making</a:t>
                      </a:r>
                      <a:endParaRPr lang="en-US" sz="20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en-US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298986"/>
                  </a:ext>
                </a:extLst>
              </a:tr>
              <a:tr h="9093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value the interaction I have with other NYU Wagner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93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NYU Wagner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faculty is generally responsive to students beyond the classroom (e.g., addresses questions or concerns in a timely manner)</a:t>
                      </a:r>
                      <a:endParaRPr lang="en-US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85%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8081843"/>
                  </a:ext>
                </a:extLst>
              </a:tr>
              <a:tr h="9093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NYU Wagner creates an environment where I feel welcomed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85%</a:t>
                      </a:r>
                      <a:endParaRPr lang="en-US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811916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62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>
                <a:solidFill>
                  <a:srgbClr val="00B050"/>
                </a:solidFill>
              </a:rPr>
              <a:t>Significant Progress/Trend Comparison:</a:t>
            </a:r>
            <a:br>
              <a:rPr lang="en-US" sz="3600" dirty="0" smtClean="0">
                <a:solidFill>
                  <a:srgbClr val="00B050"/>
                </a:solidFill>
              </a:rPr>
            </a:br>
            <a:r>
              <a:rPr lang="en-US" sz="3600" dirty="0" smtClean="0">
                <a:solidFill>
                  <a:srgbClr val="00B050"/>
                </a:solidFill>
              </a:rPr>
              <a:t>Our Efforts Are Paying Off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158276"/>
              </p:ext>
            </p:extLst>
          </p:nvPr>
        </p:nvGraphicFramePr>
        <p:xfrm>
          <a:off x="374072" y="1544783"/>
          <a:ext cx="8409710" cy="4194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0328">
                  <a:extLst>
                    <a:ext uri="{9D8B030D-6E8A-4147-A177-3AD203B41FA5}">
                      <a16:colId xmlns:a16="http://schemas.microsoft.com/office/drawing/2014/main" val="1700053125"/>
                    </a:ext>
                  </a:extLst>
                </a:gridCol>
                <a:gridCol w="2789382">
                  <a:extLst>
                    <a:ext uri="{9D8B030D-6E8A-4147-A177-3AD203B41FA5}">
                      <a16:colId xmlns:a16="http://schemas.microsoft.com/office/drawing/2014/main" val="1712548828"/>
                    </a:ext>
                  </a:extLst>
                </a:gridCol>
              </a:tblGrid>
              <a:tr h="770253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Comparison to 2005-2017 Average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773583"/>
                  </a:ext>
                </a:extLst>
              </a:tr>
              <a:tr h="12686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Drop-in hours with my Student Services program advisor have been valuable to me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+15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369102"/>
                  </a:ext>
                </a:extLst>
              </a:tr>
              <a:tr h="106218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find that NYU Wagner staff are responsive to student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questions and concerns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+12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812352"/>
                  </a:ext>
                </a:extLst>
              </a:tr>
              <a:tr h="96698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satisfied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the range of elective courses offered by Wagner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+11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579398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26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Significant Progress/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Trend Comparison </a:t>
            </a:r>
            <a:r>
              <a:rPr lang="en-US" sz="2200" dirty="0" smtClean="0">
                <a:solidFill>
                  <a:srgbClr val="00B050"/>
                </a:solidFill>
              </a:rPr>
              <a:t>(cont.)</a:t>
            </a:r>
            <a:r>
              <a:rPr lang="en-US" sz="2200" dirty="0">
                <a:solidFill>
                  <a:srgbClr val="00B050"/>
                </a:solidFill>
              </a:rPr>
              <a:t/>
            </a:r>
            <a:br>
              <a:rPr lang="en-US" sz="2200" dirty="0">
                <a:solidFill>
                  <a:srgbClr val="00B050"/>
                </a:solidFill>
              </a:rPr>
            </a:br>
            <a:endParaRPr lang="en-US" sz="2200" dirty="0">
              <a:solidFill>
                <a:srgbClr val="00B05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431018"/>
              </p:ext>
            </p:extLst>
          </p:nvPr>
        </p:nvGraphicFramePr>
        <p:xfrm>
          <a:off x="457200" y="1708726"/>
          <a:ext cx="8229600" cy="4442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4073">
                  <a:extLst>
                    <a:ext uri="{9D8B030D-6E8A-4147-A177-3AD203B41FA5}">
                      <a16:colId xmlns:a16="http://schemas.microsoft.com/office/drawing/2014/main" val="533286946"/>
                    </a:ext>
                  </a:extLst>
                </a:gridCol>
                <a:gridCol w="2775527">
                  <a:extLst>
                    <a:ext uri="{9D8B030D-6E8A-4147-A177-3AD203B41FA5}">
                      <a16:colId xmlns:a16="http://schemas.microsoft.com/office/drawing/2014/main" val="419060824"/>
                    </a:ext>
                  </a:extLst>
                </a:gridCol>
              </a:tblGrid>
              <a:tr h="910877">
                <a:tc>
                  <a:txBody>
                    <a:bodyPr/>
                    <a:lstStyle/>
                    <a:p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Comparison to 2005-2017 Average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471363"/>
                  </a:ext>
                </a:extLst>
              </a:tr>
              <a:tr h="109405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NYU Wagner creates an environment where I feel welcomed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+6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944199"/>
                  </a:ext>
                </a:extLst>
              </a:tr>
              <a:tr h="130209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One-on-one coaching/advisement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Career Services staff has been useful to me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+6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2022212"/>
                  </a:ext>
                </a:extLst>
              </a:tr>
              <a:tr h="113566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satisfied with the quality of education provided by NYU Wagner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+5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137970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72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Students Value Most</a:t>
            </a:r>
            <a:br>
              <a:rPr lang="en-US" dirty="0" smtClean="0"/>
            </a:br>
            <a:r>
              <a:rPr lang="en-US" sz="2200" dirty="0" smtClean="0"/>
              <a:t>(representative quotes)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300" dirty="0" smtClean="0"/>
              <a:t>“The culture is amazing. It’s supportive, the events cater to networking and make you feel welcomed.” </a:t>
            </a:r>
          </a:p>
          <a:p>
            <a:r>
              <a:rPr lang="en-US" sz="2300" dirty="0" smtClean="0"/>
              <a:t>“The professors interest in what we’re doing/learning/</a:t>
            </a:r>
          </a:p>
          <a:p>
            <a:pPr marL="0" indent="0">
              <a:buNone/>
            </a:pPr>
            <a:r>
              <a:rPr lang="en-US" sz="2300" dirty="0"/>
              <a:t>	</a:t>
            </a:r>
            <a:r>
              <a:rPr lang="en-US" sz="2300" dirty="0" smtClean="0"/>
              <a:t>interested in is remarkable.”</a:t>
            </a:r>
          </a:p>
          <a:p>
            <a:r>
              <a:rPr lang="en-US" sz="2300" dirty="0" smtClean="0"/>
              <a:t>“I most value not only learning with, but from, my peers and gaining insight from their challenges and experiences.”</a:t>
            </a:r>
          </a:p>
          <a:p>
            <a:r>
              <a:rPr lang="en-US" sz="2300" dirty="0" smtClean="0"/>
              <a:t>“I really love that, generally, there’s lots of classes to choose from depending if you’d like to deepen your focus, change your focus, or challenge yourself to learn new things.”</a:t>
            </a:r>
          </a:p>
          <a:p>
            <a:r>
              <a:rPr lang="en-US" sz="2300" dirty="0" smtClean="0"/>
              <a:t>“The openness, warmth, and guidance I’ve received from full-time staff. They make Puck feel like home.” </a:t>
            </a:r>
            <a:endParaRPr lang="en-US" sz="23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23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Consistent Challenges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Mix of students is valued (92%) yet operationally challenging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Course scheduling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Activities scheduling</a:t>
            </a:r>
          </a:p>
          <a:p>
            <a:pPr marL="0" indent="0">
              <a:buNone/>
            </a:pPr>
            <a:endParaRPr lang="en-US" dirty="0">
              <a:latin typeface="Book Antiqua" panose="02040602050305030304" pitchFamily="18" charset="0"/>
              <a:cs typeface="Gotham Medium" pitchFamily="50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0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Students Would Enhance</a:t>
            </a:r>
            <a:br>
              <a:rPr lang="en-US" dirty="0" smtClean="0"/>
            </a:br>
            <a:r>
              <a:rPr lang="en-US" sz="2200" dirty="0" smtClean="0"/>
              <a:t>(representative quotes)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“More interaction with faculty.” – </a:t>
            </a:r>
            <a:r>
              <a:rPr lang="en-US" dirty="0" smtClean="0">
                <a:solidFill>
                  <a:srgbClr val="FF0000"/>
                </a:solidFill>
              </a:rPr>
              <a:t>59%; down 2</a:t>
            </a:r>
          </a:p>
          <a:p>
            <a:r>
              <a:rPr lang="en-US" dirty="0" smtClean="0"/>
              <a:t>“Information is difficult to find because it’s all in different places on the website.” – </a:t>
            </a:r>
            <a:r>
              <a:rPr lang="en-US" dirty="0" smtClean="0">
                <a:solidFill>
                  <a:srgbClr val="FF0000"/>
                </a:solidFill>
              </a:rPr>
              <a:t>65%; down 4</a:t>
            </a:r>
          </a:p>
          <a:p>
            <a:r>
              <a:rPr lang="en-US" dirty="0" smtClean="0"/>
              <a:t>“Student groups – surprisingly underwhelming. Exciting at the beginning, but disappointing throughout the year.” – </a:t>
            </a:r>
            <a:r>
              <a:rPr lang="en-US" dirty="0" smtClean="0">
                <a:solidFill>
                  <a:srgbClr val="FF0000"/>
                </a:solidFill>
              </a:rPr>
              <a:t>57%; down 12</a:t>
            </a:r>
          </a:p>
          <a:p>
            <a:r>
              <a:rPr lang="en-US" dirty="0"/>
              <a:t>“Broken seats and dirty classrooms abound.” </a:t>
            </a:r>
            <a:r>
              <a:rPr lang="en-US" dirty="0">
                <a:solidFill>
                  <a:srgbClr val="FF0000"/>
                </a:solidFill>
              </a:rPr>
              <a:t>51%; </a:t>
            </a:r>
            <a:r>
              <a:rPr lang="en-US" dirty="0">
                <a:solidFill>
                  <a:srgbClr val="00B050"/>
                </a:solidFill>
              </a:rPr>
              <a:t>up </a:t>
            </a:r>
            <a:r>
              <a:rPr lang="en-US" dirty="0" smtClean="0">
                <a:solidFill>
                  <a:srgbClr val="00B050"/>
                </a:solidFill>
              </a:rPr>
              <a:t>11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 smtClean="0"/>
              <a:t>“</a:t>
            </a:r>
            <a:r>
              <a:rPr lang="en-US" dirty="0"/>
              <a:t>It would be cool if Puck had more study and student space.”</a:t>
            </a:r>
          </a:p>
          <a:p>
            <a:r>
              <a:rPr lang="en-US" dirty="0" smtClean="0"/>
              <a:t>I </a:t>
            </a:r>
            <a:r>
              <a:rPr lang="en-US" dirty="0"/>
              <a:t>would like to see more diversity in the faculty.”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Student Survey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00A0-0231-404B-9BDB-2C404A32FE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1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1522</TotalTime>
  <Words>568</Words>
  <Application>Microsoft Office PowerPoint</Application>
  <PresentationFormat>On-screen Show (4:3)</PresentationFormat>
  <Paragraphs>111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Book Antiqua</vt:lpstr>
      <vt:lpstr>Calibri</vt:lpstr>
      <vt:lpstr>Gotham Medium</vt:lpstr>
      <vt:lpstr>Office Theme</vt:lpstr>
      <vt:lpstr>PowerPoint Presentation</vt:lpstr>
      <vt:lpstr>Survey Background</vt:lpstr>
      <vt:lpstr>What We’re Doing  Particularly Well</vt:lpstr>
      <vt:lpstr>What We’re Doing  Particularly Well (cont.)</vt:lpstr>
      <vt:lpstr> Significant Progress/Trend Comparison: Our Efforts Are Paying Off </vt:lpstr>
      <vt:lpstr> Significant Progress/ Trend Comparison (cont.) </vt:lpstr>
      <vt:lpstr>What Students Value Most (representative quotes)</vt:lpstr>
      <vt:lpstr>Consistent Challenges</vt:lpstr>
      <vt:lpstr>What Students Would Enhance (representative quotes)</vt:lpstr>
      <vt:lpstr>Focus Areas as a Result of This Survey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NYU Wagner</dc:creator>
  <cp:lastModifiedBy>David Schachter</cp:lastModifiedBy>
  <cp:revision>146</cp:revision>
  <cp:lastPrinted>2019-04-18T19:54:07Z</cp:lastPrinted>
  <dcterms:created xsi:type="dcterms:W3CDTF">2014-05-16T13:50:44Z</dcterms:created>
  <dcterms:modified xsi:type="dcterms:W3CDTF">2019-05-01T13:36:39Z</dcterms:modified>
</cp:coreProperties>
</file>