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5" r:id="rId12"/>
  </p:sldIdLst>
  <p:sldSz cx="9144000" cy="5143500" type="screen16x9"/>
  <p:notesSz cx="6858000" cy="9144000"/>
  <p:embeddedFontLst>
    <p:embeddedFont>
      <p:font typeface="Helvetica Neue" panose="02000503000000020004" pitchFamily="2" charset="0"/>
      <p:regular r:id="rId14"/>
      <p:bold r:id="rId15"/>
      <p:italic r:id="rId16"/>
      <p:boldItalic r:id="rId17"/>
    </p:embeddedFont>
    <p:embeddedFont>
      <p:font typeface="Libre Franklin"/>
      <p:regular r:id="rId18"/>
      <p:bold r:id="rId19"/>
      <p:italic r:id="rId20"/>
      <p:boldItalic r:id="rId21"/>
    </p:embeddedFont>
    <p:embeddedFont>
      <p:font typeface="Libre Franklin Medium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8q71wnrNUg3N+PDoCssONjOEb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>
      <p:cViewPr varScale="1">
        <p:scale>
          <a:sx n="145" d="100"/>
          <a:sy n="145" d="100"/>
        </p:scale>
        <p:origin x="68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ca6ee911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8ca6ee911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ca6ee911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87" name="Google Shape;87;g8ca6ee911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ca6ee911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8ca6ee911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ca6ee911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8ca6ee911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ca6ee91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8ca6ee91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ca6ee911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8ca6ee911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ca6ee911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8ca6ee911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410E67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7"/>
          <p:cNvSpPr txBox="1">
            <a:spLocks noGrp="1"/>
          </p:cNvSpPr>
          <p:nvPr>
            <p:ph type="ctrTitle"/>
          </p:nvPr>
        </p:nvSpPr>
        <p:spPr>
          <a:xfrm>
            <a:off x="685800" y="659026"/>
            <a:ext cx="7772400" cy="144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subTitle" idx="1"/>
          </p:nvPr>
        </p:nvSpPr>
        <p:spPr>
          <a:xfrm>
            <a:off x="685800" y="2257425"/>
            <a:ext cx="7772400" cy="96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cxnSp>
        <p:nvCxnSpPr>
          <p:cNvPr id="13" name="Google Shape;13;p37"/>
          <p:cNvCxnSpPr/>
          <p:nvPr/>
        </p:nvCxnSpPr>
        <p:spPr>
          <a:xfrm>
            <a:off x="3340100" y="3562865"/>
            <a:ext cx="2447544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Google Shape;14;p37" descr="WagnerLogo-ShortNameHorizontal-WhiteTyp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40100" y="3924300"/>
            <a:ext cx="2447544" cy="34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(R) Photo Background &amp; Content">
  <p:cSld name="(R) Photo Background &amp;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body" idx="1"/>
          </p:nvPr>
        </p:nvSpPr>
        <p:spPr>
          <a:xfrm>
            <a:off x="5004487" y="0"/>
            <a:ext cx="4154273" cy="5143500"/>
          </a:xfrm>
          <a:prstGeom prst="rect">
            <a:avLst/>
          </a:prstGeom>
          <a:solidFill>
            <a:srgbClr val="57068C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cxnSp>
        <p:nvCxnSpPr>
          <p:cNvPr id="18" name="Google Shape;18;p38"/>
          <p:cNvCxnSpPr/>
          <p:nvPr/>
        </p:nvCxnSpPr>
        <p:spPr>
          <a:xfrm>
            <a:off x="5871067" y="1090388"/>
            <a:ext cx="2447544" cy="0"/>
          </a:xfrm>
          <a:prstGeom prst="straightConnector1">
            <a:avLst/>
          </a:prstGeom>
          <a:noFill/>
          <a:ln w="25400" cap="flat" cmpd="sng">
            <a:solidFill>
              <a:srgbClr val="2103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8"/>
          <p:cNvSpPr txBox="1">
            <a:spLocks noGrp="1"/>
          </p:cNvSpPr>
          <p:nvPr>
            <p:ph type="body" idx="3"/>
          </p:nvPr>
        </p:nvSpPr>
        <p:spPr>
          <a:xfrm>
            <a:off x="5361460" y="1352378"/>
            <a:ext cx="3494216" cy="3517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(L) Photo Background &amp; Content">
  <p:cSld name="(L) Photo Background &amp;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2" name="Google Shape;22;p3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4154273" cy="5143500"/>
          </a:xfrm>
          <a:prstGeom prst="rect">
            <a:avLst/>
          </a:prstGeom>
          <a:solidFill>
            <a:srgbClr val="57068C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cxnSp>
        <p:nvCxnSpPr>
          <p:cNvPr id="23" name="Google Shape;23;p39"/>
          <p:cNvCxnSpPr/>
          <p:nvPr/>
        </p:nvCxnSpPr>
        <p:spPr>
          <a:xfrm>
            <a:off x="866580" y="1090388"/>
            <a:ext cx="2447544" cy="0"/>
          </a:xfrm>
          <a:prstGeom prst="straightConnector1">
            <a:avLst/>
          </a:prstGeom>
          <a:noFill/>
          <a:ln w="25400" cap="flat" cmpd="sng">
            <a:solidFill>
              <a:srgbClr val="2103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39"/>
          <p:cNvSpPr txBox="1">
            <a:spLocks noGrp="1"/>
          </p:cNvSpPr>
          <p:nvPr>
            <p:ph type="body" idx="3"/>
          </p:nvPr>
        </p:nvSpPr>
        <p:spPr>
          <a:xfrm>
            <a:off x="343244" y="1352378"/>
            <a:ext cx="3494216" cy="3517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Purple Background)" userDrawn="1">
  <p:cSld name="Title and Content (Purple Background)">
    <p:bg>
      <p:bgPr>
        <a:solidFill>
          <a:srgbClr val="57068C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47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  <a:defRPr sz="3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7" name="Google Shape;27;p9"/>
          <p:cNvCxnSpPr/>
          <p:nvPr/>
        </p:nvCxnSpPr>
        <p:spPr>
          <a:xfrm>
            <a:off x="3348228" y="844380"/>
            <a:ext cx="2447544" cy="0"/>
          </a:xfrm>
          <a:prstGeom prst="straightConnector1">
            <a:avLst/>
          </a:prstGeom>
          <a:noFill/>
          <a:ln w="25400" cap="flat" cmpd="sng">
            <a:solidFill>
              <a:srgbClr val="2103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Google Shape;28;p9"/>
          <p:cNvSpPr txBox="1">
            <a:spLocks noGrp="1"/>
          </p:cNvSpPr>
          <p:nvPr>
            <p:ph type="body" idx="1"/>
          </p:nvPr>
        </p:nvSpPr>
        <p:spPr>
          <a:xfrm>
            <a:off x="457200" y="995405"/>
            <a:ext cx="8229600" cy="359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/>
          <p:nvPr/>
        </p:nvSpPr>
        <p:spPr>
          <a:xfrm>
            <a:off x="0" y="4759108"/>
            <a:ext cx="95421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NYU Wagner</a:t>
            </a:r>
            <a:r>
              <a:rPr lang="en-US"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457200" y="981676"/>
            <a:ext cx="4038600" cy="372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2"/>
          </p:nvPr>
        </p:nvSpPr>
        <p:spPr>
          <a:xfrm>
            <a:off x="4648200" y="981676"/>
            <a:ext cx="4038600" cy="372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47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5" name="Google Shape;35;p10"/>
          <p:cNvCxnSpPr/>
          <p:nvPr/>
        </p:nvCxnSpPr>
        <p:spPr>
          <a:xfrm>
            <a:off x="3348228" y="837515"/>
            <a:ext cx="2447544" cy="0"/>
          </a:xfrm>
          <a:prstGeom prst="straightConnector1">
            <a:avLst/>
          </a:prstGeom>
          <a:noFill/>
          <a:ln w="25400" cap="flat" cmpd="sng">
            <a:solidFill>
              <a:srgbClr val="410E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10"/>
          <p:cNvSpPr txBox="1">
            <a:spLocks noGrp="1"/>
          </p:cNvSpPr>
          <p:nvPr>
            <p:ph type="body" idx="3"/>
          </p:nvPr>
        </p:nvSpPr>
        <p:spPr>
          <a:xfrm>
            <a:off x="954216" y="4866202"/>
            <a:ext cx="3434879" cy="27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/>
          <p:nvPr/>
        </p:nvSpPr>
        <p:spPr>
          <a:xfrm>
            <a:off x="0" y="4866202"/>
            <a:ext cx="95421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NYU Wagner</a:t>
            </a:r>
            <a:r>
              <a:rPr lang="en-US"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Photo)">
  <p:cSld name="Title slide (Photo)">
    <p:bg>
      <p:bgPr>
        <a:blipFill>
          <a:blip r:embed="rId2">
            <a:alphaModFix amt="45000"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1"/>
          <p:cNvSpPr txBox="1">
            <a:spLocks noGrp="1"/>
          </p:cNvSpPr>
          <p:nvPr>
            <p:ph type="ctrTitle"/>
          </p:nvPr>
        </p:nvSpPr>
        <p:spPr>
          <a:xfrm>
            <a:off x="685800" y="659026"/>
            <a:ext cx="7772400" cy="144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0E67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rgbClr val="410E6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subTitle" idx="1"/>
          </p:nvPr>
        </p:nvSpPr>
        <p:spPr>
          <a:xfrm>
            <a:off x="685800" y="2257425"/>
            <a:ext cx="7772400" cy="96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10E6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10E6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cxnSp>
        <p:nvCxnSpPr>
          <p:cNvPr id="41" name="Google Shape;41;p41"/>
          <p:cNvCxnSpPr/>
          <p:nvPr/>
        </p:nvCxnSpPr>
        <p:spPr>
          <a:xfrm>
            <a:off x="3340100" y="3562865"/>
            <a:ext cx="2447544" cy="0"/>
          </a:xfrm>
          <a:prstGeom prst="straightConnector1">
            <a:avLst/>
          </a:prstGeom>
          <a:noFill/>
          <a:ln w="25400" cap="flat" cmpd="sng">
            <a:solidFill>
              <a:srgbClr val="410E6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2" name="Google Shape;4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0100" y="3924300"/>
            <a:ext cx="2447544" cy="34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text">
  <p:cSld name="Three columns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47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5" name="Google Shape;45;p42"/>
          <p:cNvCxnSpPr/>
          <p:nvPr/>
        </p:nvCxnSpPr>
        <p:spPr>
          <a:xfrm>
            <a:off x="3348228" y="837515"/>
            <a:ext cx="2447544" cy="0"/>
          </a:xfrm>
          <a:prstGeom prst="straightConnector1">
            <a:avLst/>
          </a:prstGeom>
          <a:noFill/>
          <a:ln w="25400" cap="flat" cmpd="sng">
            <a:solidFill>
              <a:srgbClr val="410E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42"/>
          <p:cNvSpPr/>
          <p:nvPr/>
        </p:nvSpPr>
        <p:spPr>
          <a:xfrm>
            <a:off x="458702" y="1022866"/>
            <a:ext cx="2651760" cy="3665838"/>
          </a:xfrm>
          <a:prstGeom prst="rect">
            <a:avLst/>
          </a:prstGeom>
          <a:solidFill>
            <a:srgbClr val="7E0A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" name="Google Shape;47;p42"/>
          <p:cNvSpPr/>
          <p:nvPr/>
        </p:nvSpPr>
        <p:spPr>
          <a:xfrm>
            <a:off x="3246871" y="1022866"/>
            <a:ext cx="2651760" cy="3665838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8" name="Google Shape;48;p42"/>
          <p:cNvSpPr/>
          <p:nvPr/>
        </p:nvSpPr>
        <p:spPr>
          <a:xfrm>
            <a:off x="6035040" y="1022866"/>
            <a:ext cx="2651760" cy="3665838"/>
          </a:xfrm>
          <a:prstGeom prst="rect">
            <a:avLst/>
          </a:prstGeom>
          <a:solidFill>
            <a:srgbClr val="410E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9" name="Google Shape;49;p42"/>
          <p:cNvSpPr txBox="1">
            <a:spLocks noGrp="1"/>
          </p:cNvSpPr>
          <p:nvPr>
            <p:ph type="body" idx="1"/>
          </p:nvPr>
        </p:nvSpPr>
        <p:spPr>
          <a:xfrm>
            <a:off x="457200" y="1022865"/>
            <a:ext cx="2652713" cy="366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body" idx="2"/>
          </p:nvPr>
        </p:nvSpPr>
        <p:spPr>
          <a:xfrm>
            <a:off x="3246871" y="1022865"/>
            <a:ext cx="2652713" cy="366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body" idx="3"/>
          </p:nvPr>
        </p:nvSpPr>
        <p:spPr>
          <a:xfrm>
            <a:off x="6034087" y="1022865"/>
            <a:ext cx="2652713" cy="366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body" idx="4"/>
          </p:nvPr>
        </p:nvSpPr>
        <p:spPr>
          <a:xfrm>
            <a:off x="954216" y="4866202"/>
            <a:ext cx="3434879" cy="27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3" name="Google Shape;53;p42"/>
          <p:cNvSpPr txBox="1"/>
          <p:nvPr/>
        </p:nvSpPr>
        <p:spPr>
          <a:xfrm>
            <a:off x="0" y="4866202"/>
            <a:ext cx="95421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NYU Wagner</a:t>
            </a:r>
            <a:r>
              <a:rPr lang="en-US"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w/ images">
  <p:cSld name="Three columns w/ image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47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6" name="Google Shape;56;p47"/>
          <p:cNvCxnSpPr/>
          <p:nvPr/>
        </p:nvCxnSpPr>
        <p:spPr>
          <a:xfrm>
            <a:off x="3348228" y="837515"/>
            <a:ext cx="2447544" cy="0"/>
          </a:xfrm>
          <a:prstGeom prst="straightConnector1">
            <a:avLst/>
          </a:prstGeom>
          <a:noFill/>
          <a:ln w="25400" cap="flat" cmpd="sng">
            <a:solidFill>
              <a:srgbClr val="410E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47"/>
          <p:cNvSpPr txBox="1">
            <a:spLocks noGrp="1"/>
          </p:cNvSpPr>
          <p:nvPr>
            <p:ph type="body" idx="1"/>
          </p:nvPr>
        </p:nvSpPr>
        <p:spPr>
          <a:xfrm>
            <a:off x="457200" y="2691027"/>
            <a:ext cx="2652713" cy="199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8" name="Google Shape;58;p47"/>
          <p:cNvSpPr txBox="1">
            <a:spLocks noGrp="1"/>
          </p:cNvSpPr>
          <p:nvPr>
            <p:ph type="body" idx="2"/>
          </p:nvPr>
        </p:nvSpPr>
        <p:spPr>
          <a:xfrm>
            <a:off x="3246871" y="2691027"/>
            <a:ext cx="2652713" cy="199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9" name="Google Shape;59;p47"/>
          <p:cNvSpPr txBox="1">
            <a:spLocks noGrp="1"/>
          </p:cNvSpPr>
          <p:nvPr>
            <p:ph type="body" idx="3"/>
          </p:nvPr>
        </p:nvSpPr>
        <p:spPr>
          <a:xfrm>
            <a:off x="6034087" y="2691027"/>
            <a:ext cx="2652713" cy="199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0" name="Google Shape;60;p47"/>
          <p:cNvSpPr>
            <a:spLocks noGrp="1"/>
          </p:cNvSpPr>
          <p:nvPr>
            <p:ph type="pic" idx="4"/>
          </p:nvPr>
        </p:nvSpPr>
        <p:spPr>
          <a:xfrm>
            <a:off x="458788" y="995663"/>
            <a:ext cx="2651125" cy="158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1" name="Google Shape;61;p47"/>
          <p:cNvSpPr>
            <a:spLocks noGrp="1"/>
          </p:cNvSpPr>
          <p:nvPr>
            <p:ph type="pic" idx="5"/>
          </p:nvPr>
        </p:nvSpPr>
        <p:spPr>
          <a:xfrm>
            <a:off x="3262313" y="995663"/>
            <a:ext cx="2651125" cy="158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2" name="Google Shape;62;p47"/>
          <p:cNvSpPr>
            <a:spLocks noGrp="1"/>
          </p:cNvSpPr>
          <p:nvPr>
            <p:ph type="pic" idx="6"/>
          </p:nvPr>
        </p:nvSpPr>
        <p:spPr>
          <a:xfrm>
            <a:off x="6034087" y="995663"/>
            <a:ext cx="2651125" cy="158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body" idx="7"/>
          </p:nvPr>
        </p:nvSpPr>
        <p:spPr>
          <a:xfrm>
            <a:off x="954216" y="4866202"/>
            <a:ext cx="3434879" cy="27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4" name="Google Shape;64;p47"/>
          <p:cNvSpPr txBox="1"/>
          <p:nvPr/>
        </p:nvSpPr>
        <p:spPr>
          <a:xfrm>
            <a:off x="0" y="4866202"/>
            <a:ext cx="95421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NYU Wagner</a:t>
            </a:r>
            <a:r>
              <a:rPr lang="en-US"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wagner.academicservices@nyu.edu" TargetMode="External"/><Relationship Id="rId2" Type="http://schemas.openxmlformats.org/officeDocument/2006/relationships/hyperlink" Target="mailto:wagner.studentservices@nyu.edu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health.ny.gov/hom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>
            <a:spLocks noGrp="1"/>
          </p:cNvSpPr>
          <p:nvPr>
            <p:ph type="ctrTitle"/>
          </p:nvPr>
        </p:nvSpPr>
        <p:spPr>
          <a:xfrm>
            <a:off x="685800" y="659026"/>
            <a:ext cx="7772400" cy="144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Fall Courses and Registration Info Session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Google Shape;70;p1"/>
          <p:cNvSpPr txBox="1">
            <a:spLocks noGrp="1"/>
          </p:cNvSpPr>
          <p:nvPr>
            <p:ph type="subTitle" idx="1"/>
          </p:nvPr>
        </p:nvSpPr>
        <p:spPr>
          <a:xfrm>
            <a:off x="685800" y="2257425"/>
            <a:ext cx="7772400" cy="96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br>
              <a:rPr lang="en-US" dirty="0"/>
            </a:br>
            <a:r>
              <a:rPr lang="en-US" dirty="0">
                <a:latin typeface="+mj-lt"/>
              </a:rPr>
              <a:t>Tuesday, July 28, 2020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EB413-C6C9-B243-956B-31EB95C1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If You Have More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0E076-320D-6844-B1AA-AD1814A627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We are all here to help.</a:t>
            </a:r>
          </a:p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Reach out to your student services program advisor with questions or </a:t>
            </a:r>
            <a:r>
              <a:rPr lang="en-US" dirty="0">
                <a:latin typeface="Arial"/>
                <a:ea typeface="Arial"/>
                <a:cs typeface="Arial"/>
                <a:sym typeface="Arial"/>
                <a:hlinkClick r:id="rId2"/>
              </a:rPr>
              <a:t>wagner.studentservices@nyu.edu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or the academic services team at </a:t>
            </a:r>
            <a:r>
              <a:rPr lang="en-US" dirty="0">
                <a:latin typeface="Arial"/>
                <a:ea typeface="Arial"/>
                <a:cs typeface="Arial"/>
                <a:sym typeface="Arial"/>
                <a:hlinkClick r:id="rId3"/>
              </a:rPr>
              <a:t>wagner.academicservices@nyu.edu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76200" indent="0"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07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5"/>
          <p:cNvSpPr txBox="1">
            <a:spLocks noGrp="1"/>
          </p:cNvSpPr>
          <p:nvPr>
            <p:ph type="ctrTitle"/>
          </p:nvPr>
        </p:nvSpPr>
        <p:spPr>
          <a:xfrm>
            <a:off x="631025" y="1353550"/>
            <a:ext cx="7827300" cy="22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</a:pPr>
            <a:endParaRPr sz="3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</a:pPr>
            <a:endParaRPr sz="3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</a:pPr>
            <a:endParaRPr sz="3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</a:pPr>
            <a:endParaRPr sz="3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</a:pPr>
            <a:endParaRPr sz="3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</a:pPr>
            <a:endParaRPr sz="3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</a:pPr>
            <a:endParaRPr sz="3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</a:pPr>
            <a:endParaRPr sz="3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</a:pPr>
            <a:endParaRPr sz="3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</a:pPr>
            <a:endParaRPr sz="3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</a:pPr>
            <a:endParaRPr sz="3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</a:pPr>
            <a:r>
              <a:rPr lang="en-US" sz="3400" dirty="0">
                <a:latin typeface="+mj-lt"/>
              </a:rPr>
              <a:t>Thank you for your patience, flexibility and resilience. </a:t>
            </a:r>
            <a:endParaRPr sz="3400" dirty="0">
              <a:latin typeface="+mj-l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</a:pPr>
            <a:endParaRPr sz="3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</a:pPr>
            <a:r>
              <a:rPr lang="en-US" sz="3400" dirty="0">
                <a:latin typeface="+mj-lt"/>
              </a:rPr>
              <a:t>We look forward to welcoming </a:t>
            </a:r>
            <a:endParaRPr sz="3400" dirty="0">
              <a:latin typeface="+mj-l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</a:pPr>
            <a:r>
              <a:rPr lang="en-US" sz="3400" dirty="0">
                <a:latin typeface="+mj-lt"/>
              </a:rPr>
              <a:t>you this fall!</a:t>
            </a:r>
            <a:endParaRPr sz="3400" dirty="0">
              <a:latin typeface="+mj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</a:pPr>
            <a:endParaRPr sz="3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47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What We’ll Cover Today</a:t>
            </a:r>
            <a:endParaRPr dirty="0"/>
          </a:p>
        </p:txBody>
      </p:sp>
      <p:sp>
        <p:nvSpPr>
          <p:cNvPr id="76" name="Google Shape;76;p5"/>
          <p:cNvSpPr txBox="1">
            <a:spLocks noGrp="1"/>
          </p:cNvSpPr>
          <p:nvPr>
            <p:ph type="body" idx="1"/>
          </p:nvPr>
        </p:nvSpPr>
        <p:spPr>
          <a:xfrm>
            <a:off x="457200" y="995405"/>
            <a:ext cx="8229600" cy="359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Testing to return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Modality of courses and enhancements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In-person classroom environment and constraints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Registration update process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Q &amp; A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ca6ee9110_0_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Returning to NYU: Current Understanding</a:t>
            </a:r>
            <a:endParaRPr/>
          </a:p>
        </p:txBody>
      </p:sp>
      <p:sp>
        <p:nvSpPr>
          <p:cNvPr id="83" name="Google Shape;83;g8ca6ee9110_0_7"/>
          <p:cNvSpPr txBox="1">
            <a:spLocks noGrp="1"/>
          </p:cNvSpPr>
          <p:nvPr>
            <p:ph type="body" idx="1"/>
          </p:nvPr>
        </p:nvSpPr>
        <p:spPr>
          <a:xfrm>
            <a:off x="457200" y="995405"/>
            <a:ext cx="8229600" cy="3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Testing window begins no earlier than August 17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Test will be made available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coming from outside the tri-state area, current guidelines require quarantine in NY for 14 days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More information to come from NYU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See NYS guidance at </a:t>
            </a:r>
            <a:r>
              <a:rPr lang="en-US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coronavirus.health.ny.gov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ca6ee9110_0_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Course Modalities/Instruction Mode</a:t>
            </a:r>
            <a:endParaRPr/>
          </a:p>
        </p:txBody>
      </p:sp>
      <p:sp>
        <p:nvSpPr>
          <p:cNvPr id="90" name="Google Shape;90;g8ca6ee9110_0_19"/>
          <p:cNvSpPr txBox="1">
            <a:spLocks noGrp="1"/>
          </p:cNvSpPr>
          <p:nvPr>
            <p:ph type="body" idx="1"/>
          </p:nvPr>
        </p:nvSpPr>
        <p:spPr>
          <a:xfrm>
            <a:off x="457200" y="995405"/>
            <a:ext cx="8229600" cy="3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Online = all class meetings remote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Courses types in this modality include: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ore and most specialization or program required and elective courses; all Capstone sections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In-person = all class meetings in-person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Courses types in this modality include: core and some specialization or program required courses; a few electives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Blended = some class meetings in-person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Font typeface="Arial"/>
              <a:buChar char="–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Courses types in this modality include: one core and a few specialization or program required courses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ca6ee9110_0_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Course Enhancements</a:t>
            </a:r>
            <a:endParaRPr/>
          </a:p>
        </p:txBody>
      </p:sp>
      <p:sp>
        <p:nvSpPr>
          <p:cNvPr id="97" name="Google Shape;97;g8ca6ee9110_0_25"/>
          <p:cNvSpPr txBox="1">
            <a:spLocks noGrp="1"/>
          </p:cNvSpPr>
          <p:nvPr>
            <p:ph type="body" idx="1"/>
          </p:nvPr>
        </p:nvSpPr>
        <p:spPr>
          <a:xfrm>
            <a:off x="457200" y="995405"/>
            <a:ext cx="8229600" cy="3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Regardless of modality, courses updated over summer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Enhanced engagement, content, and materials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Support from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instructional technologist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digital media specialist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instructional designers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Wagner and NYU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ca6ee9110_0_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Classrooms: Online</a:t>
            </a:r>
            <a:endParaRPr/>
          </a:p>
        </p:txBody>
      </p:sp>
      <p:sp>
        <p:nvSpPr>
          <p:cNvPr id="111" name="Google Shape;111;g8ca6ee9110_0_13"/>
          <p:cNvSpPr txBox="1">
            <a:spLocks noGrp="1"/>
          </p:cNvSpPr>
          <p:nvPr>
            <p:ph type="body" idx="1"/>
          </p:nvPr>
        </p:nvSpPr>
        <p:spPr>
          <a:xfrm>
            <a:off x="457200" y="995405"/>
            <a:ext cx="8229600" cy="3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Mask not required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Meet via Zoom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Communications and content via NYU Classes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Large classes now smaller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Font typeface="Arial"/>
              <a:buChar char="–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added more sections to provide smaller class size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Classes will be recorded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ca6ee9110_0_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Classrooms: In-person and Blended </a:t>
            </a:r>
            <a:endParaRPr dirty="0"/>
          </a:p>
        </p:txBody>
      </p:sp>
      <p:sp>
        <p:nvSpPr>
          <p:cNvPr id="104" name="Google Shape;104;g8ca6ee9110_0_0"/>
          <p:cNvSpPr txBox="1">
            <a:spLocks noGrp="1"/>
          </p:cNvSpPr>
          <p:nvPr>
            <p:ph type="body" idx="1"/>
          </p:nvPr>
        </p:nvSpPr>
        <p:spPr>
          <a:xfrm>
            <a:off x="457200" y="973392"/>
            <a:ext cx="8229600" cy="3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Mask must be worn at all times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Seating assigned at the start of the semester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6 foot (2m) physical distancing and no moveable chairs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In-room seat capacity great reduced: 50%+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dirty="0">
                <a:latin typeface="Arial"/>
                <a:ea typeface="Arial"/>
                <a:cs typeface="Arial"/>
                <a:sym typeface="Arial"/>
              </a:rPr>
              <a:t>80% of classrooms reduced to 15 person capacity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Example: Rudin room was 100+, now &lt; 25. Silver classroom was 108, now 20.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Some classrooms no longer available 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Classes will be recorded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ca6ee9110_0_3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Registration Timetable </a:t>
            </a:r>
            <a:endParaRPr/>
          </a:p>
        </p:txBody>
      </p:sp>
      <p:sp>
        <p:nvSpPr>
          <p:cNvPr id="118" name="Google Shape;118;g8ca6ee9110_0_31"/>
          <p:cNvSpPr txBox="1">
            <a:spLocks noGrp="1"/>
          </p:cNvSpPr>
          <p:nvPr>
            <p:ph type="body" idx="1"/>
          </p:nvPr>
        </p:nvSpPr>
        <p:spPr>
          <a:xfrm>
            <a:off x="457200" y="973392"/>
            <a:ext cx="8229600" cy="3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July 27 - August 4: Update your registration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August 4 - August 11: Wagner review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Font typeface="Arial"/>
              <a:buChar char="–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School reviews courses with waitlist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Font typeface="Arial"/>
              <a:buChar char="–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Optimize opportunities for in-person course within the constrained offerings. Cannot guarantee unless newly admitted international student on F1 and in New York.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August 12: Check your registration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August 12 - Add/Drop: Update your registration (as usual)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ca6ee9110_0_3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Updates Will Continue </a:t>
            </a:r>
            <a:endParaRPr dirty="0"/>
          </a:p>
        </p:txBody>
      </p:sp>
      <p:sp>
        <p:nvSpPr>
          <p:cNvPr id="125" name="Google Shape;125;g8ca6ee9110_0_37"/>
          <p:cNvSpPr txBox="1">
            <a:spLocks noGrp="1"/>
          </p:cNvSpPr>
          <p:nvPr>
            <p:ph type="body" idx="1"/>
          </p:nvPr>
        </p:nvSpPr>
        <p:spPr>
          <a:xfrm>
            <a:off x="457200" y="973392"/>
            <a:ext cx="8229600" cy="3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New offering: in-person series hosted by Dean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Glied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Ability to offer in-person courses may continue to change–faculty and student accommodations due to health concerns; and/or small group work constraints in physical-distanced classroom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dirty="0">
                <a:latin typeface="Arial"/>
                <a:ea typeface="Arial"/>
                <a:cs typeface="Arial"/>
                <a:sym typeface="Arial"/>
              </a:rPr>
              <a:t>Must remain responsive to decisions made by NYC, NYS, and NYU </a:t>
            </a:r>
          </a:p>
          <a:p>
            <a:pPr lvl="0"/>
            <a:r>
              <a:rPr lang="en-US" dirty="0">
                <a:latin typeface="Arial"/>
                <a:ea typeface="Arial"/>
                <a:cs typeface="Arial"/>
                <a:sym typeface="Arial"/>
              </a:rPr>
              <a:t>NYU and Wagner will continue to share updates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497</Words>
  <Application>Microsoft Macintosh PowerPoint</Application>
  <PresentationFormat>On-screen Show (16:9)</PresentationFormat>
  <Paragraphs>77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Libre Franklin Medium</vt:lpstr>
      <vt:lpstr>Libre Franklin</vt:lpstr>
      <vt:lpstr>Helvetica Neue</vt:lpstr>
      <vt:lpstr>Avenir</vt:lpstr>
      <vt:lpstr>Calibri</vt:lpstr>
      <vt:lpstr>Office Theme</vt:lpstr>
      <vt:lpstr>Fall Courses and Registration Info Session</vt:lpstr>
      <vt:lpstr>What We’ll Cover Today</vt:lpstr>
      <vt:lpstr>Returning to NYU: Current Understanding</vt:lpstr>
      <vt:lpstr>Course Modalities/Instruction Mode</vt:lpstr>
      <vt:lpstr>Course Enhancements</vt:lpstr>
      <vt:lpstr>Classrooms: Online</vt:lpstr>
      <vt:lpstr>Classrooms: In-person and Blended </vt:lpstr>
      <vt:lpstr>Registration Timetable </vt:lpstr>
      <vt:lpstr>Updates Will Continue </vt:lpstr>
      <vt:lpstr>If You Have More Questions</vt:lpstr>
      <vt:lpstr>           Thank you for your patience, flexibility and resilience.   We look forward to welcoming  you this fall!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Courses and Registration Info Session</dc:title>
  <dc:creator>Marin Devine</dc:creator>
  <cp:lastModifiedBy>Katharine Jones</cp:lastModifiedBy>
  <cp:revision>8</cp:revision>
  <dcterms:created xsi:type="dcterms:W3CDTF">2017-11-29T15:39:55Z</dcterms:created>
  <dcterms:modified xsi:type="dcterms:W3CDTF">2020-07-29T15:23:02Z</dcterms:modified>
</cp:coreProperties>
</file>