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90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4"/>
    <p:restoredTop sz="94646"/>
  </p:normalViewPr>
  <p:slideViewPr>
    <p:cSldViewPr snapToGrid="0" snapToObjects="1">
      <p:cViewPr>
        <p:scale>
          <a:sx n="75" d="100"/>
          <a:sy n="75" d="100"/>
        </p:scale>
        <p:origin x="64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A009A-B2A8-1E43-B986-071C19BBA482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900DB-9A84-F24B-8552-A6F20B1D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900DB-9A84-F24B-8552-A6F20B1DF1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5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900DB-9A84-F24B-8552-A6F20B1DF1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6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80" y="372534"/>
            <a:ext cx="8637072" cy="29711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Gotham" charset="0"/>
                <a:ea typeface="Gotham" charset="0"/>
                <a:cs typeface="Gotham" charset="0"/>
              </a:rPr>
              <a:t>Summary:</a:t>
            </a:r>
            <a:br>
              <a:rPr lang="en-US" sz="32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3200" b="1" dirty="0" smtClean="0">
                <a:latin typeface="Gotham" charset="0"/>
                <a:ea typeface="Gotham" charset="0"/>
                <a:cs typeface="Gotham" charset="0"/>
              </a:rPr>
              <a:t>Walter Stafford Symposium on the Structure of Race and Inequality in New  York City </a:t>
            </a:r>
            <a:r>
              <a:rPr lang="en-US" sz="3200" b="1" dirty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3200" b="1" dirty="0">
                <a:latin typeface="Gotham" charset="0"/>
                <a:ea typeface="Gotham" charset="0"/>
                <a:cs typeface="Gotham" charset="0"/>
              </a:rPr>
            </a:br>
            <a:endParaRPr lang="en-US" sz="32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807599"/>
            <a:ext cx="8637072" cy="977621"/>
          </a:xfrm>
        </p:spPr>
        <p:txBody>
          <a:bodyPr>
            <a:noAutofit/>
          </a:bodyPr>
          <a:lstStyle/>
          <a:p>
            <a:pPr algn="ctr"/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October 13</a:t>
            </a:r>
            <a:r>
              <a:rPr lang="en-US" sz="1200" b="1" baseline="30000" dirty="0" smtClean="0">
                <a:latin typeface="Gotham" charset="0"/>
                <a:ea typeface="Gotham" charset="0"/>
                <a:cs typeface="Gotham" charset="0"/>
              </a:rPr>
              <a:t>th</a:t>
            </a:r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 and 14</a:t>
            </a:r>
            <a:r>
              <a:rPr lang="en-US" sz="1200" b="1" baseline="30000" dirty="0" smtClean="0">
                <a:latin typeface="Gotham" charset="0"/>
                <a:ea typeface="Gotham" charset="0"/>
                <a:cs typeface="Gotham" charset="0"/>
              </a:rPr>
              <a:t>th</a:t>
            </a:r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 2016 </a:t>
            </a:r>
          </a:p>
          <a:p>
            <a:pPr algn="ctr"/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At </a:t>
            </a:r>
          </a:p>
          <a:p>
            <a:pPr algn="ctr"/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Robert Wagner School for Public Service, New York University</a:t>
            </a:r>
          </a:p>
        </p:txBody>
      </p:sp>
    </p:spTree>
    <p:extLst>
      <p:ext uri="{BB962C8B-B14F-4D97-AF65-F5344CB8AC3E}">
        <p14:creationId xmlns:p14="http://schemas.microsoft.com/office/powerpoint/2010/main" val="190916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196"/>
            <a:ext cx="10363199" cy="14748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Metropolitan dynamics of racialized inequality</a:t>
            </a:r>
            <a:br>
              <a:rPr lang="en-US" sz="28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Presenters: Benjamin Bowser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, symposium co-organizer and Professor Emeritus at Cal. State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University, Kristen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Lewis and Sarah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Burd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-Sharps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Measure of America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Reviewers: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Dianne Morales, Director of Phipps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Neighborhood,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Sarah Ludwig,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the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New Economy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Project,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james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parrott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fiscal policy institute  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Spatial dynamics of racism historically constructed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30% of NYC population black in 1660, crucial in literally constructing the city, as both indentured class, and free black communities (Greenwich Village, Catherine Street, Central Park site)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Displacement of communities of color happening for generations; historicizes gentrification and push of black communities from Lower Manhattan further uptown (Harlem) and into Brooklyn (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BedStuy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Connected to legacies of racialization and colonization; blacks used as buffer against Native communities, and then displaced with influx of immigrants as labor force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Racialized hierarchy used to maintain divisions and suppress resistance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1714, blacks barred from owning property, creating a racialized renter class in NYC</a:t>
            </a:r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0" y="622852"/>
            <a:ext cx="8415719" cy="4842911"/>
          </a:xfrm>
        </p:spPr>
      </p:pic>
      <p:sp>
        <p:nvSpPr>
          <p:cNvPr id="6" name="TextBox 5"/>
          <p:cNvSpPr txBox="1"/>
          <p:nvPr/>
        </p:nvSpPr>
        <p:spPr>
          <a:xfrm>
            <a:off x="9395792" y="2610679"/>
            <a:ext cx="2518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Left to right: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Dianne Morales,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James Parrott,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Sarah Ludwig, Sarah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Burd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-Sharps,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Benjamin Bowser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3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8" y="433458"/>
            <a:ext cx="9603275" cy="136883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The five new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yorks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Presenters: Kristen 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Lewis and Sarah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Burd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-Sharps, Measure of America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Reviewers: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Dianne Morales, Director of Phipps Neighborhood, Sarah Ludwig, the New Economy Project,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james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parrott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, fiscal policy institute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Alternative criteria and measures for success in NYC outside of traditional economic measures like GDP etc.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‘Human Development Index’ measures factors like health, standard of living, life expectancy, degree enrollment, median personal earnings etc.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 Categorized NYC into ‘Five New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Yorks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’ based on this human measure, and defined by degrees of opportunity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Racialized breakdown, people of color in the most precarious position regarding housing, income, employment and other living conditions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Sarah Ludwig, New economy project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Urban inequality through race and place; structural causes shape neighborhoods resulting in racial segregation, and racial disparities in income, housing, and policing, etc.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20% of blacks in NYC experience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hypersegregation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Issues of inequality intersectional,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ie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. housing + health disparities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NYC communities of color shaped through various infrastructure and land use policies; midtown post office, Penn Station, Lincoln Center, and Brooklyn Bridge displaced formerly black communities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12" y="201706"/>
            <a:ext cx="10488705" cy="1694330"/>
          </a:xfrm>
        </p:spPr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Effects of stop and frisk: a new construction of blackness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presented by: Natalie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Byfield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, Professor of Anthropology and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Sociology</a:t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Reviewers: Susan Shah, of the Vera Institute for Justice , David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Rothenburg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, fortune society,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richard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dudley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>
                <a:latin typeface="Gotham" charset="0"/>
                <a:ea typeface="Gotham" charset="0"/>
                <a:cs typeface="Gotham" charset="0"/>
              </a:rPr>
              <a:t>cuny</a:t>
            </a:r>
            <a:r>
              <a:rPr lang="en-US" sz="1600" b="1" dirty="0">
                <a:latin typeface="Gotham" charset="0"/>
                <a:ea typeface="Gotham" charset="0"/>
                <a:cs typeface="Gotham" charset="0"/>
              </a:rPr>
              <a:t> institute for state and local governance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331" y="2015732"/>
            <a:ext cx="5950226" cy="400075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Stop &amp; Frisk + race &amp; place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Crime a historically variable category; not an objective measure of crime, danger, or disorder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Historical legacy of black codes, slave patrols, the convict-lease system etc.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Contemporary policing still racially discriminatory 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NYC Stop &amp; Frisk overwhelmingly targeted people of color, despite similar or higher rates of contraband for whites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Racialized policing even disproportionate against native black communities when compared to immigrant black communities in NYC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Disparities between stops and misdemeanors, rather than felonies due to ‘broken windows’ policing</a:t>
            </a:r>
          </a:p>
          <a:p>
            <a:pPr lvl="0"/>
            <a:r>
              <a:rPr lang="en-US" sz="2300" b="1" dirty="0">
                <a:latin typeface="Gotham" charset="0"/>
                <a:ea typeface="Gotham" charset="0"/>
                <a:cs typeface="Gotham" charset="0"/>
              </a:rPr>
              <a:t>Reproduces racial ‘social distance’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7" y="2015732"/>
            <a:ext cx="4744278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424071"/>
            <a:ext cx="9603275" cy="14296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Culturally biased expert testimony in criminal and family proceedings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presented by: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stephen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greenspan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, Clinical Professor of Psychiatry, University of Colorado, Boulder</a:t>
            </a:r>
            <a:endParaRPr lang="en-US" sz="20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7425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Racial 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biases systematic within legal system, as well as expert testimony 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‘Intellectually disabled’ excluded from death sentence, most often granted to whites.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Majority of death row prisoners POC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‘Cultural/racial overshadowing’ 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Race most often overshadows other factors of defendant's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Points to systematic discrimination within mental health, and related fields, with experts having little to no training on race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Legacy of slavery, and pseudoscience where blacks were deemed ‘incapable of depression or mood disorders’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Factors create a pervasive forensic bias, evident in criminal and family proceedings that disadvantage families of color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Susan shah, </a:t>
            </a:r>
            <a:r>
              <a:rPr lang="en-US" sz="2800" b="1" dirty="0" err="1" smtClean="0">
                <a:latin typeface="Gotham" charset="0"/>
                <a:ea typeface="Gotham" charset="0"/>
                <a:cs typeface="Gotham" charset="0"/>
              </a:rPr>
              <a:t>vera</a:t>
            </a:r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 institute for justice</a:t>
            </a:r>
            <a:endParaRPr lang="en-US" sz="28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19" y="1853754"/>
            <a:ext cx="5136776" cy="426465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Junk Justice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Crisis in legal justice system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Criminal justice intensely local, indicative of race/inequality in NYC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Police as manifestation of society, rather than crime or danger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Resultant mass incarceration destabilizes families and entire communities of color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Data driven policing incentives enforcement and arrest as criteria for success</a:t>
            </a:r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95" y="2339787"/>
            <a:ext cx="6218202" cy="28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4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David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rothenburg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, fortune society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War on drugs and mass incarceration as tools of racial profiling and disenfranchisement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NYC role in war on drugs through Rockefeller Drug Laws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Blacker states with more restrictive voting right laws (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ie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 Florida vs Vermont)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Policing not a response that stops crime, only punitive after the fact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4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71" y="331305"/>
            <a:ext cx="9742889" cy="15372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Immigration and mobility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presenters: john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flateau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medgar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evers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college,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calvin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holder,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cuny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staten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island,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aubrey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bonnett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suny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old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westbury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hector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cordero-guzman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cuny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graduate center,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howard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shih,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asian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american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federation</a:t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reviewers: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arthur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paris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syracuse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colvin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grannum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bedford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stuyvesant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restoration corporation,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waldalba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stewart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carribbean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action lobby, tarry hum, queens college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1961906"/>
            <a:ext cx="6347791" cy="47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948" y="251791"/>
            <a:ext cx="10204173" cy="16167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African Americans and Political Inequality: Fifty Years of Struggle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from 1965 – 2016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presented by John </a:t>
            </a:r>
            <a:r>
              <a:rPr lang="en-US" sz="2200" b="1" dirty="0" err="1" smtClean="0">
                <a:latin typeface="Gotham" charset="0"/>
                <a:ea typeface="Gotham" charset="0"/>
                <a:cs typeface="Gotham" charset="0"/>
              </a:rPr>
              <a:t>flateau</a:t>
            </a: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, Medgar </a:t>
            </a:r>
            <a:r>
              <a:rPr lang="en-US" sz="2200" b="1" dirty="0" err="1" smtClean="0">
                <a:latin typeface="Gotham" charset="0"/>
                <a:ea typeface="Gotham" charset="0"/>
                <a:cs typeface="Gotham" charset="0"/>
              </a:rPr>
              <a:t>evers</a:t>
            </a: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 college</a:t>
            </a: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22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reviewed by Arthur </a:t>
            </a: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Paris, </a:t>
            </a:r>
            <a:r>
              <a:rPr lang="en-US" sz="2200" b="1" dirty="0" err="1" smtClean="0">
                <a:latin typeface="Gotham" charset="0"/>
                <a:ea typeface="Gotham" charset="0"/>
                <a:cs typeface="Gotham" charset="0"/>
              </a:rPr>
              <a:t>syracuse</a:t>
            </a:r>
            <a:endParaRPr lang="en-US" sz="22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823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Historical black migration from the south and white flight helped structure NYC racial inequality and segregation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Harlem and Brooklyn as a black communities result of restrictive real estate market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Black political power built through black community (Harlem and black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electeds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Undermining of black communities in NYC challenges sustainable black political agency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Truly affordable housing vital to maintaining political power for POC communities 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Where is the next generation of POC leadership coming from? How to reconcile the advancement of POC in electoral politics and enduring structural racism?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Gerrymandering, disenfranchisement, and other barriers to POC political power, and divisive among diverse POC groups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Relative success and progress still does not equate to freedom or equality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579702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Keynote:</a:t>
            </a:r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28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Elijah Anderson, Yale university</a:t>
            </a:r>
            <a:endParaRPr lang="en-US" sz="2800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3688455" cy="406701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Symbolic racism + iconic ghetto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Stigma of poverty &amp; racism that fuels implicit bias, stigmatizes blacks, obscures black middle class, and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exceptionalizes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 talent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Iconic ghetto and symbolic racism exist across both black and white spaces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Ultimately reinforces slave status for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blacks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73" y="1998551"/>
            <a:ext cx="6115684" cy="4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Gotham" charset="0"/>
                <a:ea typeface="Gotham" charset="0"/>
                <a:cs typeface="Gotham" charset="0"/>
              </a:rPr>
              <a:t>Latin American Immigration and </a:t>
            </a:r>
            <a:r>
              <a:rPr lang="en-US" sz="2800" b="1" dirty="0" smtClean="0">
                <a:latin typeface="Gotham" charset="0"/>
                <a:ea typeface="Gotham" charset="0"/>
                <a:cs typeface="Gotham" charset="0"/>
              </a:rPr>
              <a:t>Mobility</a:t>
            </a:r>
            <a:br>
              <a:rPr lang="en-US" sz="28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presented by hector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cordero-guzman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Baruch College</a:t>
            </a:r>
            <a:endParaRPr lang="en-US" sz="18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45" y="2015731"/>
            <a:ext cx="5121498" cy="412002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Latinos growing population in NYC at 29%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Latinos not a monolith, composed of varying groups (Puerto Ricans advantaged with citizenship status versus most groups)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Concentrated mostly in Brooklyn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Targeted for gentrification and redevelopment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Loss of place tied to erasure of cultural and historical spaces and communities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43" y="1909713"/>
            <a:ext cx="6209696" cy="42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575919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Gotham" charset="0"/>
                <a:ea typeface="Gotham" charset="0"/>
                <a:cs typeface="Gotham" charset="0"/>
              </a:rPr>
              <a:t>Asian and Asian American Immigration &amp; </a:t>
            </a:r>
            <a:r>
              <a:rPr lang="en-US" sz="2700" b="1" dirty="0" smtClean="0">
                <a:latin typeface="Gotham" charset="0"/>
                <a:ea typeface="Gotham" charset="0"/>
                <a:cs typeface="Gotham" charset="0"/>
              </a:rPr>
              <a:t>Mobility</a:t>
            </a:r>
            <a:br>
              <a:rPr lang="en-US" sz="27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Presented by Howard 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shih,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asian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american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federation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20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reviewed by tarry 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hum, Queens college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09207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1965 Asian immigration boom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Skilled workers and ‘model minority’ status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Higher income earners when compared to other immigrant groups of color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Poverty rates increasing, with disparities in English skills (less likely to use public assistance)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Industries with Asians in poverty: textiles, taxi, restaurants, manufacturing, and service sector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Growing inequality among Asians complicates standard ‘model minority’ narrative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Contemporary context of gentrification complicit in global finance and Asian investment in NYC housing markets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Loss of affordable housing and rent stabilization disadvantaging Asians and Asian Americans across NYC, and Chinatown, and making communities vulnerable to tenant harassment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 Cross ethnic and cultural organizing necessary for pan-Asian movement against structural racism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295835"/>
            <a:ext cx="9603275" cy="15579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The paradox of inclusion and segregation in the nation’s melting pot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presenters: Ingrid Ellen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gould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Jessica </a:t>
            </a:r>
            <a:r>
              <a:rPr lang="en-US" sz="1800" b="1" dirty="0" err="1">
                <a:latin typeface="Gotham" charset="0"/>
                <a:ea typeface="Gotham" charset="0"/>
                <a:cs typeface="Gotham" charset="0"/>
              </a:rPr>
              <a:t>Yager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, and Maxwell </a:t>
            </a:r>
            <a:r>
              <a:rPr lang="en-US" sz="1800" b="1" dirty="0" err="1">
                <a:latin typeface="Gotham" charset="0"/>
                <a:ea typeface="Gotham" charset="0"/>
                <a:cs typeface="Gotham" charset="0"/>
              </a:rPr>
              <a:t>Austensen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reviewers: Ritchie Torres,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rasmia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kirmanyi-frye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alex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schwartz</a:t>
            </a:r>
            <a:endParaRPr lang="en-US" sz="18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421" y="2015732"/>
            <a:ext cx="5729150" cy="391442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1980-2010 NYC becoming more diverse, though not its neighborhoods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3rd most segregated city in the country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Black and Latino population shares falling in Manhattan, rising in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outerboroughs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Neighborhoods of color with high rates of crime, and poverty, and lower levels of education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Gentrification complicating narrative of inclusion over segregation, as communities of color are facing displacement and gentrification through inclusion of white/affluent residents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71" y="1853754"/>
            <a:ext cx="5542429" cy="36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6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645459"/>
            <a:ext cx="9603275" cy="12082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Public housing: new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york’s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third city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presenters: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Victor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Bach, community service society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1800" b="1" dirty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reviewers: Ritchie Torres,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city council,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rasmia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>
                <a:latin typeface="Gotham" charset="0"/>
                <a:ea typeface="Gotham" charset="0"/>
                <a:cs typeface="Gotham" charset="0"/>
              </a:rPr>
              <a:t>kirmanyi-frye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director of public/private partnerships at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Nycha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alex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schwartz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milano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school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NYCHA 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population more than cities like Miami and Atlanta; ‘sleeping giant’ of over half a million voters and taxpayers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Income and employment diversity exists in NYCHA despite poverty narrative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NYC public housing facing an infrastructure and budget crisis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Decades of federal disinvestment, and little city &amp; state funding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Public housing often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seperated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/disconnected from current affordable housing discourse; NYCHA as last/only truly affordable housing in NYC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9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Ritchie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Torres, new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york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city council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Public housing often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seperated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/disconnected from current affordable housing discourse; NYCHA as last/only truly affordable housing in NYC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‘Innovative’ ways to find funding thru NYCHA </a:t>
            </a:r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NextGen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; includes market rate development on public grounds to plug budget gap; trades on gentrification to extract profit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Disinvestment and gentrification of NYCHA legacy of structural racism with NYCHA being majority low-income residents of color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Perceived failure of public housing encouraged disinvestment, with racially fueled stigma of crime and disrepair; tied to its working class residents of color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74" y="109238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From left to right: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ritchie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torres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alex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schwartz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rasmia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kirmani-frye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sondra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youdelman</a:t>
            </a:r>
            <a:r>
              <a:rPr lang="en-US" sz="2000" b="1" dirty="0" smtClean="0">
                <a:latin typeface="Gotham" charset="0"/>
                <a:ea typeface="Gotham" charset="0"/>
                <a:cs typeface="Gotham" charset="0"/>
              </a:rPr>
              <a:t>, victor </a:t>
            </a:r>
            <a:r>
              <a:rPr lang="en-US" sz="2000" b="1" dirty="0" err="1" smtClean="0">
                <a:latin typeface="Gotham" charset="0"/>
                <a:ea typeface="Gotham" charset="0"/>
                <a:cs typeface="Gotham" charset="0"/>
              </a:rPr>
              <a:t>bach</a:t>
            </a:r>
            <a:endParaRPr lang="en-US" sz="2000" b="1" dirty="0"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29" y="2141620"/>
            <a:ext cx="5184363" cy="3888271"/>
          </a:xfrm>
        </p:spPr>
      </p:pic>
    </p:spTree>
    <p:extLst>
      <p:ext uri="{BB962C8B-B14F-4D97-AF65-F5344CB8AC3E}">
        <p14:creationId xmlns:p14="http://schemas.microsoft.com/office/powerpoint/2010/main" val="2066990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69" y="186267"/>
            <a:ext cx="10313894" cy="1667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Gotham" charset="0"/>
                <a:ea typeface="Gotham" charset="0"/>
                <a:cs typeface="Gotham" charset="0"/>
              </a:rPr>
              <a:t>Understanding and Dismantling Barriers to College and Career Success for Black and Latino Young </a:t>
            </a:r>
            <a:r>
              <a:rPr lang="en-US" sz="2700" b="1" dirty="0" smtClean="0">
                <a:latin typeface="Gotham" charset="0"/>
                <a:ea typeface="Gotham" charset="0"/>
                <a:cs typeface="Gotham" charset="0"/>
              </a:rPr>
              <a:t>Men</a:t>
            </a:r>
            <a:br>
              <a:rPr lang="en-US" sz="27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presented by: 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Adriana Villavicencio, </a:t>
            </a:r>
            <a:r>
              <a:rPr lang="en-US" sz="1800" b="1" dirty="0" err="1">
                <a:latin typeface="Gotham" charset="0"/>
                <a:ea typeface="Gotham" charset="0"/>
                <a:cs typeface="Gotham" charset="0"/>
              </a:rPr>
              <a:t>Shifra</a:t>
            </a:r>
            <a:r>
              <a:rPr lang="en-US" sz="1800" b="1" dirty="0">
                <a:latin typeface="Gotham" charset="0"/>
                <a:ea typeface="Gotham" charset="0"/>
                <a:cs typeface="Gotham" charset="0"/>
              </a:rPr>
              <a:t> Goldenberg, &amp; Sarah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Klevan, research alliance for new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york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city schools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sz="18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reviewed by: Rudy crew,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president of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medgar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evers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college,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Zakiyah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ansari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ny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state alliance for quality education,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david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kirkland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, metropolitan center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780" y="2042013"/>
            <a:ext cx="5016456" cy="3575487"/>
          </a:xfrm>
        </p:spPr>
        <p:txBody>
          <a:bodyPr/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Research Alliance to improve school culture and racial gaps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Racial gaps in education persist regardless of existing proficiency of student; points to structural inequality in NYC school system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Achievement gap fed by an Opportunity gap for youth of color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7" y="2028566"/>
            <a:ext cx="5644316" cy="34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491067"/>
            <a:ext cx="9603275" cy="13626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Rudy</a:t>
            </a:r>
            <a:r>
              <a:rPr lang="en-US" dirty="0" smtClean="0"/>
              <a:t>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crew,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medgar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evers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college,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Zakiyah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ansari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ny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state alliance for quality education (pictured below) 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812" y="2015732"/>
            <a:ext cx="5555007" cy="4008550"/>
          </a:xfrm>
        </p:spPr>
        <p:txBody>
          <a:bodyPr>
            <a:normAutofit fontScale="92500"/>
          </a:bodyPr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NYC school system broken pre and post ‘decentralization’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System not equipped to support large scale intervention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Lack of political will for comprehensive, equitable public school change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Needs high expectations for performance, a variety of learning paths and methods, and an emphasis on love &amp; compassion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04" y="2372079"/>
            <a:ext cx="4943784" cy="329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6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471" y="551329"/>
            <a:ext cx="10529047" cy="13178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Persistent inequalities in health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/>
            </a:r>
            <a:br>
              <a:rPr lang="en-US" b="1" dirty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presented by: victor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rodwin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michael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gusmano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daniel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weisz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world cities project</a:t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reviewed by: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elisabeth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benjamin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community service society, 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mark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hannay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metro new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york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health care for all,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steve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newmark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senior health policy advisor to the mayor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506" y="2015732"/>
            <a:ext cx="6252882" cy="416991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Compares NYC health systems with other world cities</a:t>
            </a:r>
          </a:p>
          <a:p>
            <a:pPr lvl="0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Overall 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health, as well as life expectancy lowered for POC and low-income people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2.5% of NYC kids uninsured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Contemporary healthcare closer to ‘sick care’; rather than holistic health and preventative care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NYC structural inequality physically embodied in people of color; literally makes particular people and places more vulnerable to illness, and lack of adequate access to care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8" y="2015732"/>
            <a:ext cx="5084979" cy="3389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358" y="5477435"/>
            <a:ext cx="52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Pictured from left to right: Victor </a:t>
            </a:r>
            <a:r>
              <a:rPr lang="en-US" sz="1200" b="1" dirty="0" err="1" smtClean="0">
                <a:latin typeface="Gotham" charset="0"/>
                <a:ea typeface="Gotham" charset="0"/>
                <a:cs typeface="Gotham" charset="0"/>
              </a:rPr>
              <a:t>Rodwin</a:t>
            </a:r>
            <a:r>
              <a:rPr lang="en-US" sz="1200" b="1" dirty="0" smtClean="0">
                <a:latin typeface="Gotham" charset="0"/>
                <a:ea typeface="Gotham" charset="0"/>
                <a:cs typeface="Gotham" charset="0"/>
              </a:rPr>
              <a:t>, Benjamin Bowser, Steve Newmark, Elisabeth Benjamin, Mark </a:t>
            </a:r>
            <a:r>
              <a:rPr lang="en-US" sz="1200" b="1" dirty="0" err="1" smtClean="0">
                <a:latin typeface="Gotham" charset="0"/>
                <a:ea typeface="Gotham" charset="0"/>
                <a:cs typeface="Gotham" charset="0"/>
              </a:rPr>
              <a:t>Hannay</a:t>
            </a:r>
            <a:endParaRPr lang="en-US" sz="1200" b="1" dirty="0"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31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950" y="632862"/>
            <a:ext cx="10914529" cy="107806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Social Capital and the Politics of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Inequality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PRESENTED BY ROBERT 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HAWKINS,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Mcsilver</a:t>
            </a:r>
            <a:r>
              <a:rPr lang="en-US" sz="1800" b="1" dirty="0" smtClean="0">
                <a:latin typeface="Gotham" charset="0"/>
                <a:ea typeface="Gotham" charset="0"/>
                <a:cs typeface="Gotham" charset="0"/>
              </a:rPr>
              <a:t> institute for poverty studies at </a:t>
            </a:r>
            <a:r>
              <a:rPr lang="en-US" sz="1800" b="1" dirty="0" err="1" smtClean="0">
                <a:latin typeface="Gotham" charset="0"/>
                <a:ea typeface="Gotham" charset="0"/>
                <a:cs typeface="Gotham" charset="0"/>
              </a:rPr>
              <a:t>nyu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265" y="2008042"/>
            <a:ext cx="5271950" cy="4089233"/>
          </a:xfrm>
        </p:spPr>
        <p:txBody>
          <a:bodyPr/>
          <a:lstStyle/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Presupposes sharing of resources with those who do not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Social capital means of building power and resources among and within communities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Advocates for increase in resourced individuals to share and network opportunity with less resourced, more isolated people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34" y="1964931"/>
            <a:ext cx="5385548" cy="3590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3334" y="5624191"/>
            <a:ext cx="538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Gotham" charset="0"/>
                <a:ea typeface="Gotham" charset="0"/>
                <a:cs typeface="Gotham" charset="0"/>
              </a:rPr>
              <a:t>Pictured from left to right: respondents,  Andrew Wilkes, </a:t>
            </a:r>
            <a:r>
              <a:rPr lang="en-US" sz="1400" b="1" dirty="0" err="1" smtClean="0">
                <a:latin typeface="Gotham" charset="0"/>
                <a:ea typeface="Gotham" charset="0"/>
                <a:cs typeface="Gotham" charset="0"/>
              </a:rPr>
              <a:t>Afua</a:t>
            </a:r>
            <a:r>
              <a:rPr lang="en-US" sz="14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400" b="1" dirty="0" err="1" smtClean="0">
                <a:latin typeface="Gotham" charset="0"/>
                <a:ea typeface="Gotham" charset="0"/>
                <a:cs typeface="Gotham" charset="0"/>
              </a:rPr>
              <a:t>Attah</a:t>
            </a:r>
            <a:r>
              <a:rPr lang="en-US" sz="1400" b="1" dirty="0" smtClean="0">
                <a:latin typeface="Gotham" charset="0"/>
                <a:ea typeface="Gotham" charset="0"/>
                <a:cs typeface="Gotham" charset="0"/>
              </a:rPr>
              <a:t>-Mensa, Elinor Tatum </a:t>
            </a:r>
            <a:endParaRPr lang="en-US" sz="1400" b="1" dirty="0"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632241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Economy,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Jobs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,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Income</a:t>
            </a:r>
            <a:br>
              <a:rPr lang="en-US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Presenter: James Parrott,  Fiscal Policy Institute</a:t>
            </a:r>
            <a:br>
              <a:rPr lang="en-US" sz="1600" b="1" dirty="0" smtClean="0">
                <a:latin typeface="Gotham" charset="0"/>
                <a:ea typeface="Gotham" charset="0"/>
                <a:cs typeface="Gotham" charset="0"/>
              </a:rPr>
            </a:b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Reviewers/Commentators: Donald Davis,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columbia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University,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ronnie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Lowenstein, NYC independent budget office,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teofilo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 </a:t>
            </a:r>
            <a:r>
              <a:rPr lang="en-US" sz="1600" b="1" dirty="0" err="1" smtClean="0">
                <a:latin typeface="Gotham" charset="0"/>
                <a:ea typeface="Gotham" charset="0"/>
                <a:cs typeface="Gotham" charset="0"/>
              </a:rPr>
              <a:t>reyes</a:t>
            </a:r>
            <a:r>
              <a:rPr lang="en-US" sz="1600" b="1" dirty="0" smtClean="0">
                <a:latin typeface="Gotham" charset="0"/>
                <a:ea typeface="Gotham" charset="0"/>
                <a:cs typeface="Gotham" charset="0"/>
              </a:rPr>
              <a:t>, restaurant opportunities centers united</a:t>
            </a:r>
            <a:endParaRPr lang="en-US" sz="1600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161506"/>
            <a:ext cx="9603275" cy="344591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7200" b="1" dirty="0" smtClean="0">
                <a:latin typeface="Gotham" charset="0"/>
                <a:ea typeface="Gotham" charset="0"/>
                <a:cs typeface="Gotham" charset="0"/>
              </a:rPr>
              <a:t>Race </a:t>
            </a:r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&amp; class in NYC manifested through income inequality</a:t>
            </a:r>
          </a:p>
          <a:p>
            <a:pPr lvl="0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One Percent’s share of income growing, in part due to financial sector prominence in city’s economy, alongside economic influence over policy change</a:t>
            </a:r>
          </a:p>
          <a:p>
            <a:pPr lvl="0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Federal policy often undermined cities through urban austerity and suburbanization</a:t>
            </a:r>
          </a:p>
          <a:p>
            <a:pPr lvl="0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Growth of NYC economy and shift to financial center did not translate to wage growth</a:t>
            </a:r>
          </a:p>
          <a:p>
            <a:pPr lvl="0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For low-income, immigrant, and POC populations, most job growth in low-wage sector</a:t>
            </a:r>
          </a:p>
          <a:p>
            <a:pPr lvl="0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Government austerity cuts eliminated many professional jobs for POC</a:t>
            </a:r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515544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Special thanks to James </a:t>
            </a:r>
            <a:r>
              <a:rPr lang="en-US" dirty="0" err="1" smtClean="0"/>
              <a:t>Rodgriuez</a:t>
            </a:r>
            <a:r>
              <a:rPr lang="en-US" dirty="0" smtClean="0"/>
              <a:t> for his summary,  Arthur Paris and Kendra Williams for their photos, and </a:t>
            </a:r>
            <a:r>
              <a:rPr lang="en-US" dirty="0" err="1" smtClean="0"/>
              <a:t>Chelli</a:t>
            </a:r>
            <a:r>
              <a:rPr lang="en-US" dirty="0" smtClean="0"/>
              <a:t> </a:t>
            </a:r>
            <a:r>
              <a:rPr lang="en-US" dirty="0" err="1" smtClean="0"/>
              <a:t>Devadutt</a:t>
            </a:r>
            <a:r>
              <a:rPr lang="en-US" dirty="0" smtClean="0"/>
              <a:t> and Benjamin Bowser for co-convening.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8" y="206699"/>
            <a:ext cx="6592306" cy="5737532"/>
          </a:xfrm>
        </p:spPr>
      </p:pic>
      <p:sp>
        <p:nvSpPr>
          <p:cNvPr id="2" name="TextBox 1"/>
          <p:cNvSpPr txBox="1"/>
          <p:nvPr/>
        </p:nvSpPr>
        <p:spPr>
          <a:xfrm>
            <a:off x="8111067" y="1320800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Pictured: James Parrott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Donald Davis, Professor and chair of economics at </a:t>
            </a:r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columbia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university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b="1" dirty="0">
              <a:latin typeface="Gotham" charset="0"/>
              <a:ea typeface="Gotham" charset="0"/>
              <a:cs typeface="Gotham" charset="0"/>
            </a:endParaRP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Historical factors in NYC populations shifts; black population down 15% over 70s-80s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Economic and decline in manufacturing major factors</a:t>
            </a:r>
          </a:p>
          <a:p>
            <a:pPr lvl="0"/>
            <a:r>
              <a:rPr lang="en-US" b="1" dirty="0" err="1">
                <a:latin typeface="Gotham" charset="0"/>
                <a:ea typeface="Gotham" charset="0"/>
                <a:cs typeface="Gotham" charset="0"/>
              </a:rPr>
              <a:t>Financialization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, as well as immigration, helped restructure and revive economy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Also factors into urban segregation and ‘tipping’ of neighborhoods with changing racial demographics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94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19" y="543256"/>
            <a:ext cx="7182528" cy="5386897"/>
          </a:xfrm>
        </p:spPr>
      </p:pic>
      <p:sp>
        <p:nvSpPr>
          <p:cNvPr id="2" name="TextBox 1"/>
          <p:cNvSpPr txBox="1"/>
          <p:nvPr/>
        </p:nvSpPr>
        <p:spPr>
          <a:xfrm>
            <a:off x="8794375" y="1506071"/>
            <a:ext cx="2447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Left to right:</a:t>
            </a:r>
          </a:p>
          <a:p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Teofilo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Reyes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Barbara Chang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Donald Davis</a:t>
            </a:r>
          </a:p>
          <a:p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Ronnie Lowenstein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Ronnie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Lowenstein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, NYC Independent Budget office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NYC </a:t>
            </a:r>
            <a:r>
              <a:rPr lang="en-US" sz="2200" b="1" dirty="0">
                <a:latin typeface="Gotham" charset="0"/>
                <a:ea typeface="Gotham" charset="0"/>
                <a:cs typeface="Gotham" charset="0"/>
              </a:rPr>
              <a:t>2008 recession relatively mild for overall economic growth</a:t>
            </a:r>
          </a:p>
          <a:p>
            <a:pPr lvl="0"/>
            <a:r>
              <a:rPr lang="en-US" sz="2200" b="1" dirty="0">
                <a:latin typeface="Gotham" charset="0"/>
                <a:ea typeface="Gotham" charset="0"/>
                <a:cs typeface="Gotham" charset="0"/>
              </a:rPr>
              <a:t>Mix of industries allowed NYC to fare better in employment, but still no gains in wages</a:t>
            </a:r>
          </a:p>
          <a:p>
            <a:pPr lvl="0"/>
            <a:r>
              <a:rPr lang="en-US" sz="2200" b="1" dirty="0">
                <a:latin typeface="Gotham" charset="0"/>
                <a:ea typeface="Gotham" charset="0"/>
                <a:cs typeface="Gotham" charset="0"/>
              </a:rPr>
              <a:t>Renter market of NYC insulated city from nationwide mortgage crash </a:t>
            </a:r>
          </a:p>
          <a:p>
            <a:pPr lvl="0"/>
            <a:r>
              <a:rPr lang="en-US" sz="2200" b="1" dirty="0">
                <a:latin typeface="Gotham" charset="0"/>
                <a:ea typeface="Gotham" charset="0"/>
                <a:cs typeface="Gotham" charset="0"/>
              </a:rPr>
              <a:t>Also due to corporate tax incentive, and NYC’s highest personal income </a:t>
            </a:r>
            <a:r>
              <a:rPr lang="en-US" sz="2200" b="1" dirty="0" smtClean="0">
                <a:latin typeface="Gotham" charset="0"/>
                <a:ea typeface="Gotham" charset="0"/>
                <a:cs typeface="Gotham" charset="0"/>
              </a:rPr>
              <a:t>tax</a:t>
            </a:r>
            <a:endParaRPr lang="en-US" sz="2200" b="1" dirty="0">
              <a:latin typeface="Gotham" charset="0"/>
              <a:ea typeface="Gotham" charset="0"/>
              <a:cs typeface="Gotham" charset="0"/>
            </a:endParaRPr>
          </a:p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509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latin typeface="Gotham" charset="0"/>
                <a:ea typeface="Gotham" charset="0"/>
                <a:cs typeface="Gotham" charset="0"/>
              </a:rPr>
              <a:t>Teofilo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 Reyes, restaurant opportunities center united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20</a:t>
            </a:r>
            <a:r>
              <a:rPr lang="en-US" b="1" dirty="0">
                <a:latin typeface="Gotham" charset="0"/>
                <a:ea typeface="Gotham" charset="0"/>
                <a:cs typeface="Gotham" charset="0"/>
              </a:rPr>
              <a:t>% Restaurant industry living at or below poverty level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Racialized occupations, majority of POC in ‘back of house’ low-wage service positions; whites in well paid ‘front of house’ positions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Also gendered inequality, with most female workers relying on tips and left outside the minimum wage discourse, alongside little protections against sexual harassment </a:t>
            </a:r>
          </a:p>
          <a:p>
            <a:pPr lvl="0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Legacies of racism; tips seen as degrading and used as wages for </a:t>
            </a:r>
            <a:r>
              <a:rPr lang="en-US" b="1" dirty="0" smtClean="0">
                <a:latin typeface="Gotham" charset="0"/>
                <a:ea typeface="Gotham" charset="0"/>
                <a:cs typeface="Gotham" charset="0"/>
              </a:rPr>
              <a:t>POC</a:t>
            </a:r>
            <a:endParaRPr lang="en-US" b="1" dirty="0">
              <a:latin typeface="Gotham" charset="0"/>
              <a:ea typeface="Gotham" charset="0"/>
              <a:cs typeface="Gotham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49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tham" charset="0"/>
                <a:ea typeface="Gotham" charset="0"/>
                <a:cs typeface="Gotham" charset="0"/>
              </a:rPr>
              <a:t>Panel Takeaways:</a:t>
            </a:r>
            <a:br>
              <a:rPr lang="en-US" b="1" dirty="0">
                <a:latin typeface="Gotham" charset="0"/>
                <a:ea typeface="Gotham" charset="0"/>
                <a:cs typeface="Gotham" charset="0"/>
              </a:rPr>
            </a:br>
            <a:endParaRPr lang="en-US" b="1" dirty="0"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 smtClean="0">
                <a:latin typeface="Gotham" charset="0"/>
                <a:ea typeface="Gotham" charset="0"/>
                <a:cs typeface="Gotham" charset="0"/>
              </a:rPr>
              <a:t>Race </a:t>
            </a:r>
            <a:r>
              <a:rPr lang="en-US" sz="2400" b="1" dirty="0">
                <a:latin typeface="Gotham" charset="0"/>
                <a:ea typeface="Gotham" charset="0"/>
                <a:cs typeface="Gotham" charset="0"/>
              </a:rPr>
              <a:t>and inequality in NYC plays out in part through severe income inequality</a:t>
            </a:r>
          </a:p>
          <a:p>
            <a:pPr lvl="0"/>
            <a:r>
              <a:rPr lang="en-US" sz="2400" b="1" dirty="0">
                <a:latin typeface="Gotham" charset="0"/>
                <a:ea typeface="Gotham" charset="0"/>
                <a:cs typeface="Gotham" charset="0"/>
              </a:rPr>
              <a:t>Wages remain stagnant despite overall NYC economic growth</a:t>
            </a:r>
          </a:p>
          <a:p>
            <a:pPr lvl="0"/>
            <a:r>
              <a:rPr lang="en-US" sz="2400" b="1" dirty="0">
                <a:latin typeface="Gotham" charset="0"/>
                <a:ea typeface="Gotham" charset="0"/>
                <a:cs typeface="Gotham" charset="0"/>
              </a:rPr>
              <a:t>City’s economic status not a reliable indicator of equality or opportunity for low-income New Yorkers of color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28497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680</TotalTime>
  <Words>1957</Words>
  <Application>Microsoft Macintosh PowerPoint</Application>
  <PresentationFormat>Widescreen</PresentationFormat>
  <Paragraphs>162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Gill Sans MT</vt:lpstr>
      <vt:lpstr>Gotham</vt:lpstr>
      <vt:lpstr>Arial</vt:lpstr>
      <vt:lpstr>Gallery</vt:lpstr>
      <vt:lpstr>Summary: Walter Stafford Symposium on the Structure of Race and Inequality in New  York City  </vt:lpstr>
      <vt:lpstr>Keynote: Elijah Anderson, Yale university</vt:lpstr>
      <vt:lpstr>Economy, Jobs, Income Presenter: James Parrott,  Fiscal Policy Institute Reviewers/Commentators: Donald Davis, columbia University, ronnie Lowenstein, NYC independent budget office, teofilo reyes, restaurant opportunities centers united</vt:lpstr>
      <vt:lpstr>PowerPoint Presentation</vt:lpstr>
      <vt:lpstr>Donald Davis, Professor and chair of economics at columbia university</vt:lpstr>
      <vt:lpstr>PowerPoint Presentation</vt:lpstr>
      <vt:lpstr>Ronnie Lowenstein, NYC Independent Budget office</vt:lpstr>
      <vt:lpstr>Teofilo Reyes, restaurant opportunities center united  </vt:lpstr>
      <vt:lpstr>Panel Takeaways: </vt:lpstr>
      <vt:lpstr>Metropolitan dynamics of racialized inequality Presenters: Benjamin Bowser, symposium co-organizer and Professor Emeritus at Cal. State University, Kristen Lewis and Sarah Burd-Sharps, Measure of America   Reviewers: Dianne Morales, Director of Phipps Neighborhood, Sarah Ludwig, the New Economy Project, james parrott, fiscal policy institute  </vt:lpstr>
      <vt:lpstr>PowerPoint Presentation</vt:lpstr>
      <vt:lpstr>The five new yorks   Presenters: Kristen Lewis and Sarah Burd-Sharps, Measure of America  Reviewers: Dianne Morales, Director of Phipps Neighborhood, Sarah Ludwig, the New Economy Project, james parrott, fiscal policy institute </vt:lpstr>
      <vt:lpstr>Sarah Ludwig, New economy project</vt:lpstr>
      <vt:lpstr>Effects of stop and frisk: a new construction of blackness presented by: Natalie Byfield, Professor of Anthropology and Sociology  Reviewers: Susan Shah, of the Vera Institute for Justice , David Rothenburg, fortune society, richard dudley, cuny institute for state and local governance </vt:lpstr>
      <vt:lpstr>Culturally biased expert testimony in criminal and family proceedings presented by: stephen greenspan, Clinical Professor of Psychiatry, University of Colorado, Boulder</vt:lpstr>
      <vt:lpstr>Susan shah, vera institute for justice</vt:lpstr>
      <vt:lpstr>David rothenburg, fortune society</vt:lpstr>
      <vt:lpstr>Immigration and mobility presenters: john flateau, medgar evers college, calvin holder, cuny staten island, aubrey bonnett, suny old westbury, hector cordero-guzman, cuny graduate center, howard shih, asian american federation reviewers: arthur paris, syracuse, colvin grannum, bedford stuyvesant restoration corporation, waldalba stewart, carribbean action lobby, tarry hum, queens college</vt:lpstr>
      <vt:lpstr>African Americans and Political Inequality: Fifty Years of Struggle from 1965 – 2016 presented by John flateau, Medgar evers college reviewed by Arthur Paris, syracuse</vt:lpstr>
      <vt:lpstr>Latin American Immigration and Mobility presented by hector cordero-guzman, Baruch College</vt:lpstr>
      <vt:lpstr>Asian and Asian American Immigration &amp; Mobility Presented by Howard shih, asian american federation reviewed by tarry hum, Queens college </vt:lpstr>
      <vt:lpstr>The paradox of inclusion and segregation in the nation’s melting pot presenters: Ingrid Ellen gould, Jessica Yager, and Maxwell Austensen  reviewers: Ritchie Torres, rasmia kirmanyi-frye, alex schwartz</vt:lpstr>
      <vt:lpstr>Public housing: new york’s third city presenters: Victor Bach, community service society reviewers: Ritchie Torres, city council, rasmia kirmanyi-frye, director of public/private partnerships at Nycha, alex schwartz, milano school</vt:lpstr>
      <vt:lpstr>Ritchie Torres, new york city council</vt:lpstr>
      <vt:lpstr>From left to right: ritchie torres, alex schwartz, rasmia kirmani-frye, sondra youdelman, victor bach</vt:lpstr>
      <vt:lpstr>Understanding and Dismantling Barriers to College and Career Success for Black and Latino Young Men presented by: Adriana Villavicencio, Shifra Goldenberg, &amp; Sarah Klevan, research alliance for new york city schools reviewed by: Rudy crew, president of medgar evers college, Zakiyah ansari, ny state alliance for quality education, david kirkland, metropolitan center  </vt:lpstr>
      <vt:lpstr>Rudy crew, medgar evers college, Zakiyah ansari, ny state alliance for quality education (pictured below) </vt:lpstr>
      <vt:lpstr>Persistent inequalities in health presented by: victor rodwin, michael gusmano, daniel weisz, world cities project reviewed by: elisabeth benjamin, community service society, mark hannay, metro new york health care for all, steve newmark, senior health policy advisor to the mayor</vt:lpstr>
      <vt:lpstr>Social Capital and the Politics of Inequality PRESENTED BY ROBERT HAWKINS, Mcsilver institute for poverty studies at nyu 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 Walter Stafford Symposium on the Structure of Race and Inequality in New  York City  </dc:title>
  <dc:creator>Chelli Devadutt</dc:creator>
  <cp:lastModifiedBy>Andrea Gordillo</cp:lastModifiedBy>
  <cp:revision>34</cp:revision>
  <dcterms:created xsi:type="dcterms:W3CDTF">2016-11-21T23:14:53Z</dcterms:created>
  <dcterms:modified xsi:type="dcterms:W3CDTF">2016-11-30T22:48:20Z</dcterms:modified>
</cp:coreProperties>
</file>